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80" r:id="rId5"/>
    <p:sldMasterId id="2147484374" r:id="rId6"/>
  </p:sldMasterIdLst>
  <p:notesMasterIdLst>
    <p:notesMasterId r:id="rId8"/>
  </p:notesMasterIdLst>
  <p:handoutMasterIdLst>
    <p:handoutMasterId r:id="rId9"/>
  </p:handoutMasterIdLst>
  <p:sldIdLst>
    <p:sldId id="486" r:id="rId7"/>
  </p:sldIdLst>
  <p:sldSz cx="6858000" cy="5143500"/>
  <p:notesSz cx="6797675" cy="9926638"/>
  <p:embeddedFontLst>
    <p:embeddedFont>
      <p:font typeface="Calibri Light" panose="020F0302020204030204" pitchFamily="34" charset="0"/>
      <p:regular r:id="rId10"/>
      <p:italic r:id="rId11"/>
    </p:embeddedFont>
    <p:embeddedFont>
      <p:font typeface="Arial Unicode MS" panose="020B0604020202020204" charset="-128"/>
      <p:regular r:id="rId12"/>
    </p:embeddedFont>
    <p:embeddedFont>
      <p:font typeface="맑은 고딕" panose="020B0503020000020004" pitchFamily="34" charset="-127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gency FB" panose="020B0503020202020204" pitchFamily="34" charset="0"/>
      <p:regular r:id="rId19"/>
      <p:bold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389291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778531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16780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5570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1946351" algn="l" defTabSz="778531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335591" algn="l" defTabSz="778531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2724865" algn="l" defTabSz="778531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114122" algn="l" defTabSz="778531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pos="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7499775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CC"/>
    <a:srgbClr val="FF9999"/>
    <a:srgbClr val="C00000"/>
    <a:srgbClr val="000000"/>
    <a:srgbClr val="7030A0"/>
    <a:srgbClr val="CC9900"/>
    <a:srgbClr val="00B050"/>
    <a:srgbClr val="FFFFFF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5" autoAdjust="0"/>
    <p:restoredTop sz="92677" autoAdjust="0"/>
  </p:normalViewPr>
  <p:slideViewPr>
    <p:cSldViewPr snapToGrid="0">
      <p:cViewPr varScale="1">
        <p:scale>
          <a:sx n="132" d="100"/>
          <a:sy n="132" d="100"/>
        </p:scale>
        <p:origin x="1584" y="120"/>
      </p:cViewPr>
      <p:guideLst>
        <p:guide orient="horz" pos="851"/>
        <p:guide pos="197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672" y="-96"/>
      </p:cViewPr>
      <p:guideLst>
        <p:guide orient="horz" pos="3126"/>
        <p:guide pos="2141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7B0849-5425-4899-BDB0-6126EDA8A6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45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4" rIns="91340" bIns="456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4" rIns="91340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4" rIns="91340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4" rIns="91340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4" rIns="91340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82BDED-70C1-4CD0-93FE-B38E9B78E4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287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29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7853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78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706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6351" algn="l" defTabSz="7785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5591" algn="l" defTabSz="7785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4865" algn="l" defTabSz="7785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4122" algn="l" defTabSz="7785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2BDED-70C1-4CD0-93FE-B38E9B78E41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1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06274" y="4905609"/>
            <a:ext cx="1838691" cy="13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8397" tIns="29199" rIns="58397" bIns="29199">
            <a:spAutoFit/>
          </a:bodyPr>
          <a:lstStyle/>
          <a:p>
            <a:pPr>
              <a:defRPr/>
            </a:pPr>
            <a:r>
              <a:rPr lang="de-DE" sz="525" dirty="0">
                <a:solidFill>
                  <a:srgbClr val="000000"/>
                </a:solidFill>
                <a:latin typeface="Arial"/>
              </a:rPr>
              <a:t>RAG Aktiengesellschaft ▪ Wasserhaltung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85900" y="4912681"/>
            <a:ext cx="486201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D1480B7-3B30-46DD-A41F-A0ACFFF4CF7D}" type="slidenum">
              <a:rPr lang="de-DE" sz="525" smtClean="0">
                <a:latin typeface="+mj-lt"/>
              </a:rPr>
              <a:t>‹Nr.›</a:t>
            </a:fld>
            <a:endParaRPr lang="de-DE" sz="525" dirty="0">
              <a:latin typeface="+mj-lt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 userDrawn="1"/>
        </p:nvSpPr>
        <p:spPr bwMode="auto">
          <a:xfrm>
            <a:off x="5422549" y="4924837"/>
            <a:ext cx="1428750" cy="1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8421" tIns="29211" rIns="59400" bIns="29211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38942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2pPr>
            <a:lvl3pPr marL="77882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3pPr>
            <a:lvl4pPr marL="116824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4pPr>
            <a:lvl5pPr marL="155764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5pPr>
            <a:lvl6pPr marL="1947071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6pPr>
            <a:lvl7pPr marL="2336468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7pPr>
            <a:lvl8pPr marL="2725885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8pPr>
            <a:lvl9pPr marL="3115291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9pPr>
          </a:lstStyle>
          <a:p>
            <a:pPr marL="0" marR="0" lvl="0" indent="0" algn="r" defTabSz="6855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1269D5-B9FC-4B9B-A517-AB857DEFC8CE}" type="datetime1">
              <a:rPr kumimoji="0" lang="de-DE" sz="5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5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15.06.2021</a:t>
            </a:fld>
            <a:endParaRPr kumimoji="0" lang="de-DE" sz="5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9623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9365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6482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06274" y="4905609"/>
            <a:ext cx="1838691" cy="13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8397" tIns="29199" rIns="58397" bIns="29199">
            <a:spAutoFit/>
          </a:bodyPr>
          <a:lstStyle/>
          <a:p>
            <a:pPr>
              <a:defRPr/>
            </a:pPr>
            <a:r>
              <a:rPr lang="de-DE" sz="525" dirty="0">
                <a:solidFill>
                  <a:srgbClr val="000000"/>
                </a:solidFill>
                <a:latin typeface="Arial"/>
              </a:rPr>
              <a:t>RAG Aktiengesellschaft ▪ Wasserhaltung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85900" y="4912681"/>
            <a:ext cx="486201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D1480B7-3B30-46DD-A41F-A0ACFFF4CF7D}" type="slidenum">
              <a:rPr lang="de-DE" sz="525" smtClean="0">
                <a:latin typeface="+mj-lt"/>
              </a:rPr>
              <a:t>‹Nr.›</a:t>
            </a:fld>
            <a:endParaRPr lang="de-DE" sz="525" dirty="0">
              <a:latin typeface="+mj-lt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 userDrawn="1"/>
        </p:nvSpPr>
        <p:spPr bwMode="auto">
          <a:xfrm>
            <a:off x="5422549" y="4924837"/>
            <a:ext cx="1428750" cy="1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8421" tIns="29211" rIns="59400" bIns="29211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38942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2pPr>
            <a:lvl3pPr marL="778823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3pPr>
            <a:lvl4pPr marL="116824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4pPr>
            <a:lvl5pPr marL="155764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5pPr>
            <a:lvl6pPr marL="1947071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6pPr>
            <a:lvl7pPr marL="2336468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7pPr>
            <a:lvl8pPr marL="2725885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8pPr>
            <a:lvl9pPr marL="3115291" algn="l" defTabSz="778823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Arial" charset="0"/>
              </a:defRPr>
            </a:lvl9pPr>
          </a:lstStyle>
          <a:p>
            <a:pPr marL="0" marR="0" lvl="0" indent="0" algn="r" defTabSz="6855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1269D5-B9FC-4B9B-A517-AB857DEFC8CE}" type="datetime1">
              <a:rPr kumimoji="0" lang="de-DE" sz="5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6855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15.06.2021</a:t>
            </a:fld>
            <a:endParaRPr kumimoji="0" lang="de-DE" sz="5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8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132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2736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2515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9314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7826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6334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2994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9478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:\03_Ablage\Fotos\Logos\RAG\Logo-RAG_2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51249"/>
            <a:ext cx="823017" cy="393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26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</p:sldLayoutIdLst>
  <p:hf hdr="0" ftr="0"/>
  <p:txStyles>
    <p:titleStyle>
      <a:lvl1pPr algn="l" defTabSz="513891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480" indent="-128480" algn="l" defTabSz="513891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440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370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99303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6236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94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0139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7085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4045" indent="-128480" algn="l" defTabSz="51389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6934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1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0837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82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4743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1672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98605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5539" algn="l" defTabSz="513891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Grafik 6" descr="M:\03_Ablage\Fotos\Logos\RAG\Logo-RAG_2.png">
            <a:extLst>
              <a:ext uri="{FF2B5EF4-FFF2-40B4-BE49-F238E27FC236}">
                <a16:creationId xmlns:a16="http://schemas.microsoft.com/office/drawing/2014/main" id="{7A1773B6-DADF-4985-81E2-755367AABB6B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51249"/>
            <a:ext cx="803967" cy="393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3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174658" y="149941"/>
            <a:ext cx="6573734" cy="565539"/>
          </a:xfrm>
          <a:prstGeom prst="rect">
            <a:avLst/>
          </a:prstGeom>
          <a:noFill/>
        </p:spPr>
        <p:txBody>
          <a:bodyPr wrap="square" lIns="60309" tIns="0" rIns="60309" bIns="0" rtlCol="0" anchor="t" anchorCtr="0">
            <a:spAutoFit/>
          </a:bodyPr>
          <a:lstStyle/>
          <a:p>
            <a:pPr defTabSz="602963" fontAlgn="auto">
              <a:spcBef>
                <a:spcPts val="0"/>
              </a:spcBef>
              <a:spcAft>
                <a:spcPts val="0"/>
              </a:spcAft>
            </a:pPr>
            <a:r>
              <a:rPr lang="de-DE" altLang="ko-KR" sz="2100" b="1" dirty="0">
                <a:solidFill>
                  <a:srgbClr val="009BCC"/>
                </a:solidFill>
                <a:latin typeface="Arial"/>
                <a:cs typeface="Arial" pitchFamily="34" charset="0"/>
              </a:rPr>
              <a:t>ABP Concordia</a:t>
            </a:r>
            <a:r>
              <a:rPr lang="de-DE" altLang="ko-KR" sz="2475" dirty="0">
                <a:solidFill>
                  <a:srgbClr val="009BCC"/>
                </a:solidFill>
                <a:latin typeface="Times New Roman"/>
                <a:cs typeface="Times New Roman"/>
              </a:rPr>
              <a:t>׀</a:t>
            </a:r>
            <a:r>
              <a:rPr lang="de-DE" altLang="ko-KR" sz="1500" dirty="0">
                <a:solidFill>
                  <a:prstClr val="black"/>
                </a:solidFill>
                <a:latin typeface="Arial"/>
                <a:cs typeface="Arial" pitchFamily="34" charset="0"/>
              </a:rPr>
              <a:t> Schematischer Schnitt</a:t>
            </a:r>
          </a:p>
          <a:p>
            <a:pPr defTabSz="602963" fontAlgn="auto">
              <a:spcBef>
                <a:spcPts val="0"/>
              </a:spcBef>
              <a:spcAft>
                <a:spcPts val="0"/>
              </a:spcAft>
            </a:pPr>
            <a:r>
              <a:rPr lang="de-DE" altLang="ko-KR" sz="1200" dirty="0">
                <a:solidFill>
                  <a:prstClr val="black"/>
                </a:solidFill>
                <a:latin typeface="Agency FB" panose="020B0503020202020204" pitchFamily="34" charset="0"/>
                <a:cs typeface="Arial" pitchFamily="34" charset="0"/>
              </a:rPr>
              <a:t>Übertritt Concordia - Walsum</a:t>
            </a:r>
          </a:p>
        </p:txBody>
      </p:sp>
      <p:pic>
        <p:nvPicPr>
          <p:cNvPr id="149" name="Picture 4" descr="Schnitt_Concordia-Walsum-Model-2005-10-24">
            <a:extLst>
              <a:ext uri="{FF2B5EF4-FFF2-40B4-BE49-F238E27FC236}">
                <a16:creationId xmlns:a16="http://schemas.microsoft.com/office/drawing/2014/main" id="{2E70CC8C-8BA3-44F7-8848-6CBCB5B5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939"/>
            <a:ext cx="6845896" cy="36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 Box 8">
            <a:extLst>
              <a:ext uri="{FF2B5EF4-FFF2-40B4-BE49-F238E27FC236}">
                <a16:creationId xmlns:a16="http://schemas.microsoft.com/office/drawing/2014/main" id="{1BEB08EA-9B1C-4ED3-B093-11302103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184" y="2655228"/>
            <a:ext cx="1047082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800" dirty="0">
                <a:solidFill>
                  <a:srgbClr val="3333FF"/>
                </a:solidFill>
              </a:rPr>
              <a:t>Wasserstand ~757</a:t>
            </a:r>
          </a:p>
        </p:txBody>
      </p:sp>
      <p:sp>
        <p:nvSpPr>
          <p:cNvPr id="153" name="Rectangle 9" descr="Horizontal gestrichelt">
            <a:extLst>
              <a:ext uri="{FF2B5EF4-FFF2-40B4-BE49-F238E27FC236}">
                <a16:creationId xmlns:a16="http://schemas.microsoft.com/office/drawing/2014/main" id="{1008FD12-BF5C-4F4E-BE70-CBAE0993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78" y="2835835"/>
            <a:ext cx="895233" cy="1230292"/>
          </a:xfrm>
          <a:prstGeom prst="rect">
            <a:avLst/>
          </a:prstGeom>
          <a:pattFill prst="dashHorz">
            <a:fgClr>
              <a:srgbClr val="00CCFF">
                <a:alpha val="31000"/>
              </a:srgbClr>
            </a:fgClr>
            <a:bgClr>
              <a:schemeClr val="bg1">
                <a:alpha val="31000"/>
              </a:schemeClr>
            </a:bgClr>
          </a:patt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" name="Text Box 10">
            <a:extLst>
              <a:ext uri="{FF2B5EF4-FFF2-40B4-BE49-F238E27FC236}">
                <a16:creationId xmlns:a16="http://schemas.microsoft.com/office/drawing/2014/main" id="{36165B47-4C77-4AF4-A25A-ED8BC91C9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934" y="2873582"/>
            <a:ext cx="1047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800" dirty="0">
                <a:solidFill>
                  <a:srgbClr val="3333FF"/>
                </a:solidFill>
              </a:rPr>
              <a:t>Wasserstand ~788</a:t>
            </a:r>
          </a:p>
        </p:txBody>
      </p:sp>
      <p:sp>
        <p:nvSpPr>
          <p:cNvPr id="155" name="Rectangle 13">
            <a:extLst>
              <a:ext uri="{FF2B5EF4-FFF2-40B4-BE49-F238E27FC236}">
                <a16:creationId xmlns:a16="http://schemas.microsoft.com/office/drawing/2014/main" id="{C928315C-176C-4219-BB4C-7F75F985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399" y="3518675"/>
            <a:ext cx="647288" cy="998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6" name="Rectangle 12" descr="Horizontal gestrichelt">
            <a:extLst>
              <a:ext uri="{FF2B5EF4-FFF2-40B4-BE49-F238E27FC236}">
                <a16:creationId xmlns:a16="http://schemas.microsoft.com/office/drawing/2014/main" id="{1284EC1A-F14D-4DB1-A4A6-8F3B72CD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11" y="2848127"/>
            <a:ext cx="2686794" cy="770383"/>
          </a:xfrm>
          <a:prstGeom prst="rect">
            <a:avLst/>
          </a:prstGeom>
          <a:pattFill prst="dashHorz">
            <a:fgClr>
              <a:srgbClr val="00CCFF">
                <a:alpha val="31000"/>
              </a:srgbClr>
            </a:fgClr>
            <a:bgClr>
              <a:schemeClr val="bg1">
                <a:alpha val="31000"/>
              </a:schemeClr>
            </a:bgClr>
          </a:patt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7" name="Line 14">
            <a:extLst>
              <a:ext uri="{FF2B5EF4-FFF2-40B4-BE49-F238E27FC236}">
                <a16:creationId xmlns:a16="http://schemas.microsoft.com/office/drawing/2014/main" id="{71B17C17-C15A-4B28-A953-623884373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281" y="2841980"/>
            <a:ext cx="2687892" cy="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15">
            <a:extLst>
              <a:ext uri="{FF2B5EF4-FFF2-40B4-BE49-F238E27FC236}">
                <a16:creationId xmlns:a16="http://schemas.microsoft.com/office/drawing/2014/main" id="{8BF596BA-4F33-42C5-A1C6-0F2D829B6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7235" y="3021689"/>
            <a:ext cx="2278674" cy="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Rectangle 16">
            <a:extLst>
              <a:ext uri="{FF2B5EF4-FFF2-40B4-BE49-F238E27FC236}">
                <a16:creationId xmlns:a16="http://schemas.microsoft.com/office/drawing/2014/main" id="{A399C76F-2A18-4FF7-B43C-15D244908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140" y="3043631"/>
            <a:ext cx="696657" cy="9983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0" name="Rectangle 11" descr="Horizontal gestrichelt">
            <a:extLst>
              <a:ext uri="{FF2B5EF4-FFF2-40B4-BE49-F238E27FC236}">
                <a16:creationId xmlns:a16="http://schemas.microsoft.com/office/drawing/2014/main" id="{1CA0BE4D-DCCD-4F64-8801-438421D7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177" y="3032660"/>
            <a:ext cx="2188712" cy="149205"/>
          </a:xfrm>
          <a:prstGeom prst="rect">
            <a:avLst/>
          </a:prstGeom>
          <a:pattFill prst="dashHorz">
            <a:fgClr>
              <a:srgbClr val="00CCFF">
                <a:alpha val="31000"/>
              </a:srgbClr>
            </a:fgClr>
            <a:bgClr>
              <a:schemeClr val="bg1">
                <a:alpha val="31000"/>
              </a:schemeClr>
            </a:bgClr>
          </a:patt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" name="Text Box 17">
            <a:extLst>
              <a:ext uri="{FF2B5EF4-FFF2-40B4-BE49-F238E27FC236}">
                <a16:creationId xmlns:a16="http://schemas.microsoft.com/office/drawing/2014/main" id="{F890AC23-DD5D-47DB-92ED-EE13F83E9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612" y="1103411"/>
            <a:ext cx="8290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100" b="1" dirty="0">
                <a:solidFill>
                  <a:srgbClr val="3333FF"/>
                </a:solidFill>
              </a:rPr>
              <a:t>ZWH</a:t>
            </a:r>
          </a:p>
          <a:p>
            <a:pPr algn="ctr"/>
            <a:r>
              <a:rPr lang="de-DE" altLang="de-DE" sz="1100" b="1" dirty="0">
                <a:solidFill>
                  <a:srgbClr val="3333FF"/>
                </a:solidFill>
              </a:rPr>
              <a:t>Concordia</a:t>
            </a:r>
          </a:p>
        </p:txBody>
      </p:sp>
      <p:sp>
        <p:nvSpPr>
          <p:cNvPr id="162" name="Text Box 18">
            <a:extLst>
              <a:ext uri="{FF2B5EF4-FFF2-40B4-BE49-F238E27FC236}">
                <a16:creationId xmlns:a16="http://schemas.microsoft.com/office/drawing/2014/main" id="{14FB3DEF-B014-4D17-B03C-A0548016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42" y="1103411"/>
            <a:ext cx="12987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100" b="1" dirty="0">
                <a:solidFill>
                  <a:srgbClr val="3333FF"/>
                </a:solidFill>
              </a:rPr>
              <a:t>Wasserteilprovinz</a:t>
            </a:r>
          </a:p>
          <a:p>
            <a:pPr algn="ctr"/>
            <a:r>
              <a:rPr lang="de-DE" altLang="de-DE" sz="1100" b="1" dirty="0" err="1">
                <a:solidFill>
                  <a:srgbClr val="3333FF"/>
                </a:solidFill>
              </a:rPr>
              <a:t>Wehofen</a:t>
            </a:r>
            <a:endParaRPr lang="de-DE" altLang="de-DE" sz="1100" b="1" dirty="0">
              <a:solidFill>
                <a:srgbClr val="3333FF"/>
              </a:solidFill>
            </a:endParaRPr>
          </a:p>
        </p:txBody>
      </p:sp>
      <p:sp>
        <p:nvSpPr>
          <p:cNvPr id="163" name="Text Box 19">
            <a:extLst>
              <a:ext uri="{FF2B5EF4-FFF2-40B4-BE49-F238E27FC236}">
                <a16:creationId xmlns:a16="http://schemas.microsoft.com/office/drawing/2014/main" id="{3AD67DA9-0137-4AEC-B0A6-B1DADF9E3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30" y="1103411"/>
            <a:ext cx="6944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100" b="1" dirty="0">
                <a:solidFill>
                  <a:srgbClr val="3333FF"/>
                </a:solidFill>
              </a:rPr>
              <a:t>ZWH</a:t>
            </a:r>
          </a:p>
          <a:p>
            <a:pPr algn="ctr"/>
            <a:r>
              <a:rPr lang="de-DE" altLang="de-DE" sz="1100" b="1" dirty="0">
                <a:solidFill>
                  <a:srgbClr val="3333FF"/>
                </a:solidFill>
              </a:rPr>
              <a:t>Walsum</a:t>
            </a:r>
          </a:p>
        </p:txBody>
      </p:sp>
      <p:sp>
        <p:nvSpPr>
          <p:cNvPr id="150" name="Text Box 6">
            <a:extLst>
              <a:ext uri="{FF2B5EF4-FFF2-40B4-BE49-F238E27FC236}">
                <a16:creationId xmlns:a16="http://schemas.microsoft.com/office/drawing/2014/main" id="{71C0D65D-7B6D-4119-99B9-E3E86A128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4" y="2576058"/>
            <a:ext cx="10470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800" dirty="0">
                <a:solidFill>
                  <a:srgbClr val="3333FF"/>
                </a:solidFill>
              </a:rPr>
              <a:t>Wasserstand ~756</a:t>
            </a:r>
          </a:p>
        </p:txBody>
      </p:sp>
      <p:sp>
        <p:nvSpPr>
          <p:cNvPr id="151" name="Freeform 7">
            <a:extLst>
              <a:ext uri="{FF2B5EF4-FFF2-40B4-BE49-F238E27FC236}">
                <a16:creationId xmlns:a16="http://schemas.microsoft.com/office/drawing/2014/main" id="{A77F3B3B-73F9-4C90-B540-CE74F8624924}"/>
              </a:ext>
            </a:extLst>
          </p:cNvPr>
          <p:cNvSpPr>
            <a:spLocks/>
          </p:cNvSpPr>
          <p:nvPr/>
        </p:nvSpPr>
        <p:spPr bwMode="auto">
          <a:xfrm>
            <a:off x="88878" y="2827057"/>
            <a:ext cx="1094905" cy="8777"/>
          </a:xfrm>
          <a:custGeom>
            <a:avLst/>
            <a:gdLst>
              <a:gd name="T0" fmla="*/ 0 w 998"/>
              <a:gd name="T1" fmla="*/ 6 h 8"/>
              <a:gd name="T2" fmla="*/ 65 w 998"/>
              <a:gd name="T3" fmla="*/ 0 h 8"/>
              <a:gd name="T4" fmla="*/ 122 w 998"/>
              <a:gd name="T5" fmla="*/ 6 h 8"/>
              <a:gd name="T6" fmla="*/ 197 w 998"/>
              <a:gd name="T7" fmla="*/ 3 h 8"/>
              <a:gd name="T8" fmla="*/ 279 w 998"/>
              <a:gd name="T9" fmla="*/ 6 h 8"/>
              <a:gd name="T10" fmla="*/ 332 w 998"/>
              <a:gd name="T11" fmla="*/ 2 h 8"/>
              <a:gd name="T12" fmla="*/ 385 w 998"/>
              <a:gd name="T13" fmla="*/ 8 h 8"/>
              <a:gd name="T14" fmla="*/ 455 w 998"/>
              <a:gd name="T15" fmla="*/ 2 h 8"/>
              <a:gd name="T16" fmla="*/ 532 w 998"/>
              <a:gd name="T17" fmla="*/ 8 h 8"/>
              <a:gd name="T18" fmla="*/ 599 w 998"/>
              <a:gd name="T19" fmla="*/ 5 h 8"/>
              <a:gd name="T20" fmla="*/ 655 w 998"/>
              <a:gd name="T21" fmla="*/ 6 h 8"/>
              <a:gd name="T22" fmla="*/ 722 w 998"/>
              <a:gd name="T23" fmla="*/ 5 h 8"/>
              <a:gd name="T24" fmla="*/ 780 w 998"/>
              <a:gd name="T25" fmla="*/ 5 h 8"/>
              <a:gd name="T26" fmla="*/ 847 w 998"/>
              <a:gd name="T27" fmla="*/ 5 h 8"/>
              <a:gd name="T28" fmla="*/ 905 w 998"/>
              <a:gd name="T29" fmla="*/ 6 h 8"/>
              <a:gd name="T30" fmla="*/ 948 w 998"/>
              <a:gd name="T31" fmla="*/ 5 h 8"/>
              <a:gd name="T32" fmla="*/ 998 w 998"/>
              <a:gd name="T33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8" h="8">
                <a:moveTo>
                  <a:pt x="0" y="6"/>
                </a:moveTo>
                <a:lnTo>
                  <a:pt x="65" y="0"/>
                </a:lnTo>
                <a:lnTo>
                  <a:pt x="122" y="6"/>
                </a:lnTo>
                <a:lnTo>
                  <a:pt x="197" y="3"/>
                </a:lnTo>
                <a:lnTo>
                  <a:pt x="279" y="6"/>
                </a:lnTo>
                <a:lnTo>
                  <a:pt x="332" y="2"/>
                </a:lnTo>
                <a:lnTo>
                  <a:pt x="385" y="8"/>
                </a:lnTo>
                <a:lnTo>
                  <a:pt x="455" y="2"/>
                </a:lnTo>
                <a:lnTo>
                  <a:pt x="532" y="8"/>
                </a:lnTo>
                <a:lnTo>
                  <a:pt x="599" y="5"/>
                </a:lnTo>
                <a:lnTo>
                  <a:pt x="655" y="6"/>
                </a:lnTo>
                <a:lnTo>
                  <a:pt x="722" y="5"/>
                </a:lnTo>
                <a:lnTo>
                  <a:pt x="780" y="5"/>
                </a:lnTo>
                <a:lnTo>
                  <a:pt x="847" y="5"/>
                </a:lnTo>
                <a:lnTo>
                  <a:pt x="905" y="6"/>
                </a:lnTo>
                <a:lnTo>
                  <a:pt x="948" y="5"/>
                </a:lnTo>
                <a:lnTo>
                  <a:pt x="998" y="6"/>
                </a:lnTo>
              </a:path>
            </a:pathLst>
          </a:custGeom>
          <a:noFill/>
          <a:ln w="9525">
            <a:solidFill>
              <a:srgbClr val="3333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7303D4A-2E35-4C9E-904C-8A257A188A6B}"/>
              </a:ext>
            </a:extLst>
          </p:cNvPr>
          <p:cNvCxnSpPr>
            <a:cxnSpLocks/>
          </p:cNvCxnSpPr>
          <p:nvPr/>
        </p:nvCxnSpPr>
        <p:spPr>
          <a:xfrm flipH="1">
            <a:off x="3956859" y="2369126"/>
            <a:ext cx="324196" cy="74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8">
            <a:extLst>
              <a:ext uri="{FF2B5EF4-FFF2-40B4-BE49-F238E27FC236}">
                <a16:creationId xmlns:a16="http://schemas.microsoft.com/office/drawing/2014/main" id="{75B1379F-DD07-4FD2-8775-8F888A15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462" y="2215238"/>
            <a:ext cx="103265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de-DE" altLang="de-DE" sz="600" dirty="0">
                <a:solidFill>
                  <a:srgbClr val="FF0000"/>
                </a:solidFill>
              </a:rPr>
              <a:t>Übertrittstelle </a:t>
            </a:r>
          </a:p>
          <a:p>
            <a:r>
              <a:rPr lang="de-DE" altLang="de-DE" sz="600" dirty="0">
                <a:solidFill>
                  <a:srgbClr val="FF0000"/>
                </a:solidFill>
              </a:rPr>
              <a:t>-675m NHN, Fl. Matthias</a:t>
            </a:r>
          </a:p>
        </p:txBody>
      </p:sp>
    </p:spTree>
    <p:extLst>
      <p:ext uri="{BB962C8B-B14F-4D97-AF65-F5344CB8AC3E}">
        <p14:creationId xmlns:p14="http://schemas.microsoft.com/office/powerpoint/2010/main" val="37917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CD91A6CD3C2E47883B4AC1E9E62722" ma:contentTypeVersion="0" ma:contentTypeDescription="Ein neues Dokument erstellen." ma:contentTypeScope="" ma:versionID="68eb31c1247f06c993eae8664da78ae4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FD6E0A6-CDE2-4B4B-A738-A75DFE0FB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778C5A8-046C-403F-91C0-BC35399E1D2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FCE2CF-4B1B-4DBA-A13B-A20A8FB8C09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8B997B-57C5-4137-88E1-6CEF73402A6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33</Words>
  <Application>Microsoft Office PowerPoint</Application>
  <PresentationFormat>Benutzerdefiniert</PresentationFormat>
  <Paragraphs>14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 Light</vt:lpstr>
      <vt:lpstr>Arial Unicode MS</vt:lpstr>
      <vt:lpstr>맑은 고딕</vt:lpstr>
      <vt:lpstr>Calibri</vt:lpstr>
      <vt:lpstr>Times New Roman</vt:lpstr>
      <vt:lpstr>Agency FB</vt:lpstr>
      <vt:lpstr>Contents Slide Master</vt:lpstr>
      <vt:lpstr>1_Contents Slide Master</vt:lpstr>
      <vt:lpstr>PowerPoint-Präsentation</vt:lpstr>
    </vt:vector>
  </TitlesOfParts>
  <Company>RAG Ruhrkohle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k7499775</dc:creator>
  <cp:lastModifiedBy>Hensel, Philipp</cp:lastModifiedBy>
  <cp:revision>1025</cp:revision>
  <cp:lastPrinted>2020-07-17T10:41:11Z</cp:lastPrinted>
  <dcterms:created xsi:type="dcterms:W3CDTF">2019-01-17T12:43:59Z</dcterms:created>
  <dcterms:modified xsi:type="dcterms:W3CDTF">2021-06-15T07:34:49Z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  <property fmtid="{D5CDD505-2E9C-101B-9397-08002B2CF9AE}" pid="3" name="ContentTypeId">
    <vt:lpwstr>0x01010065CD91A6CD3C2E47883B4AC1E9E62722</vt:lpwstr>
  </property>
</Properties>
</file>